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4" end="10"/>
    <p:penClr>
      <a:srgbClr val="000099"/>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2" d="100"/>
          <a:sy n="82" d="100"/>
        </p:scale>
        <p:origin x="-468"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50CA33-80D3-467D-B513-37DED8934882}" type="datetimeFigureOut">
              <a:rPr lang="fr-FR" smtClean="0"/>
              <a:t>23/10/2018</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86D17C-8A95-4100-872B-CD9DF260FDF8}" type="slidenum">
              <a:rPr lang="fr-FR" smtClean="0"/>
              <a:t>‹#›</a:t>
            </a:fld>
            <a:endParaRPr lang="fr-FR"/>
          </a:p>
        </p:txBody>
      </p:sp>
    </p:spTree>
    <p:extLst>
      <p:ext uri="{BB962C8B-B14F-4D97-AF65-F5344CB8AC3E}">
        <p14:creationId xmlns:p14="http://schemas.microsoft.com/office/powerpoint/2010/main" val="3131483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Eclair7.webnode.fr</a:t>
            </a:r>
            <a:endParaRPr lang="fr-FR" dirty="0"/>
          </a:p>
        </p:txBody>
      </p:sp>
      <p:sp>
        <p:nvSpPr>
          <p:cNvPr id="4" name="Slide Number Placeholder 3"/>
          <p:cNvSpPr>
            <a:spLocks noGrp="1"/>
          </p:cNvSpPr>
          <p:nvPr>
            <p:ph type="sldNum" sz="quarter" idx="10"/>
          </p:nvPr>
        </p:nvSpPr>
        <p:spPr/>
        <p:txBody>
          <a:bodyPr/>
          <a:lstStyle/>
          <a:p>
            <a:fld id="{BA86D17C-8A95-4100-872B-CD9DF260FDF8}" type="slidenum">
              <a:rPr lang="fr-FR" smtClean="0"/>
              <a:t>1</a:t>
            </a:fld>
            <a:endParaRPr lang="fr-FR"/>
          </a:p>
        </p:txBody>
      </p:sp>
    </p:spTree>
    <p:extLst>
      <p:ext uri="{BB962C8B-B14F-4D97-AF65-F5344CB8AC3E}">
        <p14:creationId xmlns:p14="http://schemas.microsoft.com/office/powerpoint/2010/main" val="1531137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EA333A-0071-48B6-88F6-69EA4140EEE5}" type="datetimeFigureOut">
              <a:rPr lang="fr-FR" smtClean="0"/>
              <a:t>23/10/2018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D5F3D8-2735-4E6A-885F-576F9AD7F8FF}" type="slidenum">
              <a:rPr lang="fr-FR" smtClean="0"/>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EA333A-0071-48B6-88F6-69EA4140EEE5}" type="datetimeFigureOut">
              <a:rPr lang="fr-FR" smtClean="0"/>
              <a:t>23/10/2018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D5F3D8-2735-4E6A-885F-576F9AD7F8FF}" type="slidenum">
              <a:rPr lang="fr-FR" smtClean="0"/>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D9EA333A-0071-48B6-88F6-69EA4140EEE5}" type="datetimeFigureOut">
              <a:rPr lang="fr-FR" smtClean="0"/>
              <a:t>23/10/2018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D5F3D8-2735-4E6A-885F-576F9AD7F8FF}" type="slidenum">
              <a:rPr lang="fr-FR" smtClean="0"/>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EA333A-0071-48B6-88F6-69EA4140EEE5}" type="datetimeFigureOut">
              <a:rPr lang="fr-FR" smtClean="0"/>
              <a:t>23/10/2018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D5F3D8-2735-4E6A-885F-576F9AD7F8FF}" type="slidenum">
              <a:rPr lang="fr-FR" smtClean="0"/>
              <a:t>‹#›</a:t>
            </a:fld>
            <a:endParaRPr lang="fr-FR"/>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EA333A-0071-48B6-88F6-69EA4140EEE5}" type="datetimeFigureOut">
              <a:rPr lang="fr-FR" smtClean="0"/>
              <a:t>23/10/2018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9D5F3D8-2735-4E6A-885F-576F9AD7F8FF}" type="slidenum">
              <a:rPr lang="fr-FR" smtClean="0"/>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EA333A-0071-48B6-88F6-69EA4140EEE5}" type="datetimeFigureOut">
              <a:rPr lang="fr-FR" smtClean="0"/>
              <a:t>23/10/2018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9D5F3D8-2735-4E6A-885F-576F9AD7F8FF}" type="slidenum">
              <a:rPr lang="fr-FR" smtClean="0"/>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EA333A-0071-48B6-88F6-69EA4140EEE5}" type="datetimeFigureOut">
              <a:rPr lang="fr-FR" smtClean="0"/>
              <a:t>23/10/2018</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9D5F3D8-2735-4E6A-885F-576F9AD7F8FF}" type="slidenum">
              <a:rPr lang="fr-FR" smtClean="0"/>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D9EA333A-0071-48B6-88F6-69EA4140EEE5}" type="datetimeFigureOut">
              <a:rPr lang="fr-FR" smtClean="0"/>
              <a:t>23/10/2018</a:t>
            </a:fld>
            <a:endParaRPr lang="fr-F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fr-F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9D5F3D8-2735-4E6A-885F-576F9AD7F8FF}" type="slidenum">
              <a:rPr lang="fr-FR" smtClean="0"/>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EA333A-0071-48B6-88F6-69EA4140EEE5}" type="datetimeFigureOut">
              <a:rPr lang="fr-FR" smtClean="0"/>
              <a:t>23/10/2018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D5F3D8-2735-4E6A-885F-576F9AD7F8FF}" type="slidenum">
              <a:rPr lang="fr-FR" smtClean="0"/>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EA333A-0071-48B6-88F6-69EA4140EEE5}" type="datetimeFigureOut">
              <a:rPr lang="fr-FR" smtClean="0"/>
              <a:t>23/10/2018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D5F3D8-2735-4E6A-885F-576F9AD7F8FF}" type="slidenum">
              <a:rPr lang="fr-FR" smtClean="0"/>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EA333A-0071-48B6-88F6-69EA4140EEE5}" type="datetimeFigureOut">
              <a:rPr lang="fr-FR" smtClean="0"/>
              <a:t>23/10/2018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D5F3D8-2735-4E6A-885F-576F9AD7F8FF}" type="slidenum">
              <a:rPr lang="fr-FR" smtClean="0"/>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D9EA333A-0071-48B6-88F6-69EA4140EEE5}" type="datetimeFigureOut">
              <a:rPr lang="fr-FR" smtClean="0"/>
              <a:t>23/10/2018</a:t>
            </a:fld>
            <a:endParaRPr lang="fr-F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fr-F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9D5F3D8-2735-4E6A-885F-576F9AD7F8FF}" type="slidenum">
              <a:rPr lang="fr-FR" smtClean="0"/>
              <a:t>‹#›</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cours-informatique-gratuit.fr/dictionnaire/dossier/" TargetMode="Externa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cms.eclair7.webnode.fr/epe/"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7935" y="241024"/>
            <a:ext cx="4032448" cy="528076"/>
          </a:xfrm>
          <a:solidFill>
            <a:schemeClr val="bg1"/>
          </a:solidFill>
          <a:ln>
            <a:solidFill>
              <a:srgbClr val="FFFF00"/>
            </a:solidFill>
          </a:ln>
        </p:spPr>
        <p:txBody>
          <a:bodyPr>
            <a:normAutofit fontScale="90000"/>
          </a:bodyPr>
          <a:lstStyle/>
          <a:p>
            <a:r>
              <a:rPr lang="fr-FR" dirty="0"/>
              <a:t> 1. Poster : </a:t>
            </a:r>
            <a:r>
              <a:rPr lang="fr-FR" dirty="0" smtClean="0"/>
              <a:t>Clavier</a:t>
            </a:r>
            <a:endParaRPr lang="fr-FR" dirty="0"/>
          </a:p>
        </p:txBody>
      </p:sp>
      <p:sp>
        <p:nvSpPr>
          <p:cNvPr id="3" name="Subtitle 2"/>
          <p:cNvSpPr>
            <a:spLocks noGrp="1"/>
          </p:cNvSpPr>
          <p:nvPr>
            <p:ph type="subTitle" idx="1"/>
          </p:nvPr>
        </p:nvSpPr>
        <p:spPr>
          <a:xfrm>
            <a:off x="395536" y="1700808"/>
            <a:ext cx="8352928" cy="4824536"/>
          </a:xfrm>
        </p:spPr>
        <p:txBody>
          <a:bodyPr/>
          <a:lstStyle/>
          <a:p>
            <a:endParaRPr lang="fr-FR" dirty="0"/>
          </a:p>
        </p:txBody>
      </p:sp>
      <p:pic>
        <p:nvPicPr>
          <p:cNvPr id="1026" name="Picture 2" descr="G:\ECOLE PROFESSIONNELLE ECLAIR CHILI\debutant-clavier-1200x7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96" y="1052736"/>
            <a:ext cx="9058608" cy="566163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ECLAIR\Desktop\telraclair\telraclai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43423" y="-23015"/>
            <a:ext cx="1798142" cy="10561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ECLAIR\Desktop\telraclair\background col.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95115" y="169256"/>
            <a:ext cx="648308" cy="863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625747"/>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wheel(1)">
                                      <p:cBhvr>
                                        <p:cTn id="13" dur="20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fade">
                                      <p:cBhvr>
                                        <p:cTn id="18" dur="2000"/>
                                        <p:tgtEl>
                                          <p:spTgt spid="1028"/>
                                        </p:tgtEl>
                                      </p:cBhvr>
                                    </p:animEffect>
                                    <p:anim calcmode="lin" valueType="num">
                                      <p:cBhvr>
                                        <p:cTn id="19" dur="2000" fill="hold"/>
                                        <p:tgtEl>
                                          <p:spTgt spid="1028"/>
                                        </p:tgtEl>
                                        <p:attrNameLst>
                                          <p:attrName>ppt_w</p:attrName>
                                        </p:attrNameLst>
                                      </p:cBhvr>
                                      <p:tavLst>
                                        <p:tav tm="0" fmla="#ppt_w*sin(2.5*pi*$)">
                                          <p:val>
                                            <p:fltVal val="0"/>
                                          </p:val>
                                        </p:tav>
                                        <p:tav tm="100000">
                                          <p:val>
                                            <p:fltVal val="1"/>
                                          </p:val>
                                        </p:tav>
                                      </p:tavLst>
                                    </p:anim>
                                    <p:anim calcmode="lin" valueType="num">
                                      <p:cBhvr>
                                        <p:cTn id="20" dur="2000" fill="hold"/>
                                        <p:tgtEl>
                                          <p:spTgt spid="1028"/>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1"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3244984" cy="548640"/>
          </a:xfrm>
        </p:spPr>
        <p:txBody>
          <a:bodyPr/>
          <a:lstStyle/>
          <a:p>
            <a:r>
              <a:rPr lang="fr-FR" dirty="0"/>
              <a:t>2. </a:t>
            </a:r>
            <a:r>
              <a:rPr lang="fr-FR" dirty="0">
                <a:solidFill>
                  <a:schemeClr val="accent2"/>
                </a:solidFill>
              </a:rPr>
              <a:t>Poster : Souris</a:t>
            </a:r>
          </a:p>
        </p:txBody>
      </p:sp>
      <p:pic>
        <p:nvPicPr>
          <p:cNvPr id="2050" name="Picture 2" descr="Mémo débutant : Sour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80728"/>
            <a:ext cx="8871385" cy="55446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ECLAIR\Desktop\telraclair\telraclai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3423" y="-23015"/>
            <a:ext cx="1798142" cy="10561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ECLAIR\Desktop\telraclair\background co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95115" y="169256"/>
            <a:ext cx="648308" cy="863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619610"/>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anim calcmode="lin" valueType="num">
                                      <p:cBhvr>
                                        <p:cTn id="15" dur="2000" fill="hold"/>
                                        <p:tgtEl>
                                          <p:spTgt spid="2"/>
                                        </p:tgtEl>
                                        <p:attrNameLst>
                                          <p:attrName>ppt_w</p:attrName>
                                        </p:attrNameLst>
                                      </p:cBhvr>
                                      <p:tavLst>
                                        <p:tav tm="0" fmla="#ppt_w*sin(2.5*pi*$)">
                                          <p:val>
                                            <p:fltVal val="0"/>
                                          </p:val>
                                        </p:tav>
                                        <p:tav tm="100000">
                                          <p:val>
                                            <p:fltVal val="1"/>
                                          </p:val>
                                        </p:tav>
                                      </p:tavLst>
                                    </p:anim>
                                    <p:anim calcmode="lin" valueType="num">
                                      <p:cBhvr>
                                        <p:cTn id="16"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xit" presetSubtype="21" fill="hold" grpId="1" nodeType="clickEffect">
                                  <p:stCondLst>
                                    <p:cond delay="0"/>
                                  </p:stCondLst>
                                  <p:childTnLst>
                                    <p:animEffect transition="out" filter="barn(inVertical)">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nodeType="clickEffect">
                                  <p:stCondLst>
                                    <p:cond delay="0"/>
                                  </p:stCondLst>
                                  <p:childTnLst>
                                    <p:set>
                                      <p:cBhvr>
                                        <p:cTn id="25" dur="1" fill="hold">
                                          <p:stCondLst>
                                            <p:cond delay="0"/>
                                          </p:stCondLst>
                                        </p:cTn>
                                        <p:tgtEl>
                                          <p:spTgt spid="2050"/>
                                        </p:tgtEl>
                                        <p:attrNameLst>
                                          <p:attrName>style.visibility</p:attrName>
                                        </p:attrNameLst>
                                      </p:cBhvr>
                                      <p:to>
                                        <p:strVal val="visible"/>
                                      </p:to>
                                    </p:set>
                                    <p:animEffect transition="in" filter="fade">
                                      <p:cBhvr>
                                        <p:cTn id="26" dur="2000"/>
                                        <p:tgtEl>
                                          <p:spTgt spid="2050"/>
                                        </p:tgtEl>
                                      </p:cBhvr>
                                    </p:animEffect>
                                    <p:anim calcmode="lin" valueType="num">
                                      <p:cBhvr>
                                        <p:cTn id="27" dur="2000" fill="hold"/>
                                        <p:tgtEl>
                                          <p:spTgt spid="2050"/>
                                        </p:tgtEl>
                                        <p:attrNameLst>
                                          <p:attrName>ppt_w</p:attrName>
                                        </p:attrNameLst>
                                      </p:cBhvr>
                                      <p:tavLst>
                                        <p:tav tm="0" fmla="#ppt_w*sin(2.5*pi*$)">
                                          <p:val>
                                            <p:fltVal val="0"/>
                                          </p:val>
                                        </p:tav>
                                        <p:tav tm="100000">
                                          <p:val>
                                            <p:fltVal val="1"/>
                                          </p:val>
                                        </p:tav>
                                      </p:tavLst>
                                    </p:anim>
                                    <p:anim calcmode="lin" valueType="num">
                                      <p:cBhvr>
                                        <p:cTn id="28" dur="2000" fill="hold"/>
                                        <p:tgtEl>
                                          <p:spTgt spid="205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1. Le bureau : la base de votre système</a:t>
            </a:r>
          </a:p>
        </p:txBody>
      </p:sp>
      <p:sp>
        <p:nvSpPr>
          <p:cNvPr id="3" name="Rectangle 2"/>
          <p:cNvSpPr/>
          <p:nvPr/>
        </p:nvSpPr>
        <p:spPr>
          <a:xfrm>
            <a:off x="395536" y="1052736"/>
            <a:ext cx="7848872" cy="5632311"/>
          </a:xfrm>
          <a:prstGeom prst="rect">
            <a:avLst/>
          </a:prstGeom>
          <a:solidFill>
            <a:schemeClr val="bg1"/>
          </a:solidFill>
        </p:spPr>
        <p:txBody>
          <a:bodyPr wrap="square">
            <a:spAutoFit/>
          </a:bodyPr>
          <a:lstStyle/>
          <a:p>
            <a:r>
              <a:rPr lang="fr-FR" sz="2400" dirty="0" smtClean="0"/>
              <a:t>Lorsque votre ordinateur est allumé, et que vous avez éventuellement entré votre mot de passe, vous arrivez sur votre bureau Windows.</a:t>
            </a:r>
          </a:p>
          <a:p>
            <a:endParaRPr lang="fr-FR" sz="2400" dirty="0" smtClean="0"/>
          </a:p>
          <a:p>
            <a:r>
              <a:rPr lang="fr-FR" sz="2400" dirty="0" smtClean="0"/>
              <a:t>Bureau Windows</a:t>
            </a:r>
          </a:p>
          <a:p>
            <a:r>
              <a:rPr lang="fr-FR" sz="2400" dirty="0" smtClean="0"/>
              <a:t>Définition</a:t>
            </a:r>
          </a:p>
          <a:p>
            <a:endParaRPr lang="fr-FR" sz="2400" dirty="0" smtClean="0"/>
          </a:p>
          <a:p>
            <a:r>
              <a:rPr lang="fr-FR" sz="2400" dirty="0" smtClean="0"/>
              <a:t>Le bureau Windows est la base du système, sur laquelle vous travaillez. Vos documents et vos logiciels sont généralement accessibles à partir du bureau. C'est par-dessus ce bureau que seront lancés les programmes et les fenêtres Windows.</a:t>
            </a:r>
          </a:p>
          <a:p>
            <a:r>
              <a:rPr lang="fr-FR" sz="2400" dirty="0"/>
              <a:t>En résumé, c’est la même chose qu’un vrai bureau : une base sur laquelle vous allez travailler, et poser vos  </a:t>
            </a:r>
            <a:r>
              <a:rPr lang="fr-FR" sz="2400" b="1" dirty="0">
                <a:solidFill>
                  <a:schemeClr val="bg1"/>
                </a:solidFill>
                <a:hlinkClick r:id="rId2"/>
              </a:rPr>
              <a:t>dossiers</a:t>
            </a:r>
            <a:r>
              <a:rPr lang="fr-FR" sz="2400" dirty="0"/>
              <a:t>, documents, etc</a:t>
            </a:r>
            <a:r>
              <a:rPr lang="fr-FR" dirty="0"/>
              <a:t>…</a:t>
            </a:r>
          </a:p>
        </p:txBody>
      </p:sp>
      <p:pic>
        <p:nvPicPr>
          <p:cNvPr id="4" name="Picture 3" descr="C:\Users\ECLAIR\Desktop\telraclair\telraclai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6532" y="2084601"/>
            <a:ext cx="1798142" cy="105615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ECLAIR\Desktop\telraclair\background co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88224" y="2276872"/>
            <a:ext cx="648308" cy="863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352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1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750"/>
                                        <p:tgtEl>
                                          <p:spTgt spid="3"/>
                                        </p:tgtEl>
                                      </p:cBhvr>
                                    </p:animEffect>
                                    <p:anim calcmode="lin" valueType="num">
                                      <p:cBhvr>
                                        <p:cTn id="15" dur="5750" fill="hold"/>
                                        <p:tgtEl>
                                          <p:spTgt spid="3"/>
                                        </p:tgtEl>
                                        <p:attrNameLst>
                                          <p:attrName>ppt_x</p:attrName>
                                        </p:attrNameLst>
                                      </p:cBhvr>
                                      <p:tavLst>
                                        <p:tav tm="0">
                                          <p:val>
                                            <p:strVal val="#ppt_x"/>
                                          </p:val>
                                        </p:tav>
                                        <p:tav tm="100000">
                                          <p:val>
                                            <p:strVal val="#ppt_x"/>
                                          </p:val>
                                        </p:tav>
                                      </p:tavLst>
                                    </p:anim>
                                    <p:anim calcmode="lin" valueType="num">
                                      <p:cBhvr>
                                        <p:cTn id="16" dur="5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2" presetClass="emph" presetSubtype="0" fill="hold" grpId="0" nodeType="clickEffect">
                                  <p:stCondLst>
                                    <p:cond delay="0"/>
                                  </p:stCondLst>
                                  <p:childTnLst>
                                    <p:animRot by="120000">
                                      <p:cBhvr>
                                        <p:cTn id="20" dur="100" fill="hold">
                                          <p:stCondLst>
                                            <p:cond delay="0"/>
                                          </p:stCondLst>
                                        </p:cTn>
                                        <p:tgtEl>
                                          <p:spTgt spid="2"/>
                                        </p:tgtEl>
                                        <p:attrNameLst>
                                          <p:attrName>r</p:attrName>
                                        </p:attrNameLst>
                                      </p:cBhvr>
                                    </p:animRot>
                                    <p:animRot by="-240000">
                                      <p:cBhvr>
                                        <p:cTn id="21" dur="200" fill="hold">
                                          <p:stCondLst>
                                            <p:cond delay="200"/>
                                          </p:stCondLst>
                                        </p:cTn>
                                        <p:tgtEl>
                                          <p:spTgt spid="2"/>
                                        </p:tgtEl>
                                        <p:attrNameLst>
                                          <p:attrName>r</p:attrName>
                                        </p:attrNameLst>
                                      </p:cBhvr>
                                    </p:animRot>
                                    <p:animRot by="240000">
                                      <p:cBhvr>
                                        <p:cTn id="22" dur="200" fill="hold">
                                          <p:stCondLst>
                                            <p:cond delay="400"/>
                                          </p:stCondLst>
                                        </p:cTn>
                                        <p:tgtEl>
                                          <p:spTgt spid="2"/>
                                        </p:tgtEl>
                                        <p:attrNameLst>
                                          <p:attrName>r</p:attrName>
                                        </p:attrNameLst>
                                      </p:cBhvr>
                                    </p:animRot>
                                    <p:animRot by="-240000">
                                      <p:cBhvr>
                                        <p:cTn id="23" dur="200" fill="hold">
                                          <p:stCondLst>
                                            <p:cond delay="600"/>
                                          </p:stCondLst>
                                        </p:cTn>
                                        <p:tgtEl>
                                          <p:spTgt spid="2"/>
                                        </p:tgtEl>
                                        <p:attrNameLst>
                                          <p:attrName>r</p:attrName>
                                        </p:attrNameLst>
                                      </p:cBhvr>
                                    </p:animRot>
                                    <p:animRot by="120000">
                                      <p:cBhvr>
                                        <p:cTn id="24"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581" y="334828"/>
            <a:ext cx="8841907" cy="6190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726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500"/>
                                  </p:stCondLst>
                                  <p:childTnLst>
                                    <p:set>
                                      <p:cBhvr>
                                        <p:cTn id="6" dur="1" fill="hold">
                                          <p:stCondLst>
                                            <p:cond delay="0"/>
                                          </p:stCondLst>
                                        </p:cTn>
                                        <p:tgtEl>
                                          <p:spTgt spid="3074"/>
                                        </p:tgtEl>
                                        <p:attrNameLst>
                                          <p:attrName>style.visibility</p:attrName>
                                        </p:attrNameLst>
                                      </p:cBhvr>
                                      <p:to>
                                        <p:strVal val="visible"/>
                                      </p:to>
                                    </p:set>
                                    <p:anim calcmode="lin" valueType="num">
                                      <p:cBhvr>
                                        <p:cTn id="7" dur="2500" fill="hold"/>
                                        <p:tgtEl>
                                          <p:spTgt spid="3074"/>
                                        </p:tgtEl>
                                        <p:attrNameLst>
                                          <p:attrName>ppt_w</p:attrName>
                                        </p:attrNameLst>
                                      </p:cBhvr>
                                      <p:tavLst>
                                        <p:tav tm="0">
                                          <p:val>
                                            <p:fltVal val="0"/>
                                          </p:val>
                                        </p:tav>
                                        <p:tav tm="100000">
                                          <p:val>
                                            <p:strVal val="#ppt_w"/>
                                          </p:val>
                                        </p:tav>
                                      </p:tavLst>
                                    </p:anim>
                                    <p:anim calcmode="lin" valueType="num">
                                      <p:cBhvr>
                                        <p:cTn id="8" dur="2500" fill="hold"/>
                                        <p:tgtEl>
                                          <p:spTgt spid="307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140000">
            <a:off x="705752" y="1445531"/>
            <a:ext cx="5032451" cy="1673621"/>
          </a:xfrm>
        </p:spPr>
        <p:txBody>
          <a:bodyPr/>
          <a:lstStyle/>
          <a:p>
            <a:r>
              <a:rPr lang="fr-FR" sz="1800" dirty="0" smtClean="0"/>
              <a:t>                Le </a:t>
            </a:r>
            <a:r>
              <a:rPr lang="fr-FR" sz="1800" dirty="0"/>
              <a:t>bureau </a:t>
            </a:r>
            <a:r>
              <a:rPr lang="fr-FR" sz="1800" dirty="0" smtClean="0"/>
              <a:t/>
            </a:r>
            <a:br>
              <a:rPr lang="fr-FR" sz="1800" dirty="0" smtClean="0"/>
            </a:br>
            <a:r>
              <a:rPr lang="fr-FR" sz="1800" dirty="0" smtClean="0"/>
              <a:t>       est </a:t>
            </a:r>
            <a:r>
              <a:rPr lang="fr-FR" sz="1800" dirty="0"/>
              <a:t>matérialisé par </a:t>
            </a:r>
            <a:r>
              <a:rPr lang="fr-FR" sz="1800" dirty="0" smtClean="0"/>
              <a:t/>
            </a:r>
            <a:br>
              <a:rPr lang="fr-FR" sz="1800" dirty="0" smtClean="0"/>
            </a:br>
            <a:r>
              <a:rPr lang="fr-FR" sz="1800" dirty="0"/>
              <a:t> </a:t>
            </a:r>
            <a:r>
              <a:rPr lang="fr-FR" sz="1800" dirty="0" smtClean="0"/>
              <a:t>         un </a:t>
            </a:r>
            <a:r>
              <a:rPr lang="fr-FR" sz="1800" dirty="0"/>
              <a:t>fond d’écran. </a:t>
            </a:r>
            <a:r>
              <a:rPr lang="fr-FR" sz="1800" dirty="0" smtClean="0"/>
              <a:t/>
            </a:r>
            <a:br>
              <a:rPr lang="fr-FR" sz="1800" dirty="0" smtClean="0"/>
            </a:br>
            <a:r>
              <a:rPr lang="fr-FR" sz="1800" dirty="0" smtClean="0"/>
              <a:t>     C’est </a:t>
            </a:r>
            <a:r>
              <a:rPr lang="fr-FR" sz="1800" dirty="0"/>
              <a:t>plus agréable </a:t>
            </a:r>
            <a:r>
              <a:rPr lang="fr-FR" sz="1800" dirty="0" smtClean="0"/>
              <a:t>de</a:t>
            </a:r>
            <a:br>
              <a:rPr lang="fr-FR" sz="1800" dirty="0" smtClean="0"/>
            </a:br>
            <a:r>
              <a:rPr lang="fr-FR" sz="1800" dirty="0" smtClean="0"/>
              <a:t>    travailler </a:t>
            </a:r>
            <a:r>
              <a:rPr lang="fr-FR" sz="1800" dirty="0"/>
              <a:t>avec un fond </a:t>
            </a:r>
            <a:r>
              <a:rPr lang="fr-FR" sz="1800" dirty="0" smtClean="0"/>
              <a:t/>
            </a:r>
            <a:br>
              <a:rPr lang="fr-FR" sz="1800" dirty="0" smtClean="0"/>
            </a:br>
            <a:r>
              <a:rPr lang="fr-FR" sz="1800" dirty="0" smtClean="0"/>
              <a:t>d’écran </a:t>
            </a:r>
            <a:r>
              <a:rPr lang="fr-FR" sz="1800" dirty="0"/>
              <a:t>qui vous plait (vos enfants, </a:t>
            </a:r>
            <a:r>
              <a:rPr lang="fr-FR" sz="1800" dirty="0" smtClean="0"/>
              <a:t/>
            </a:r>
            <a:br>
              <a:rPr lang="fr-FR" sz="1800" dirty="0" smtClean="0"/>
            </a:br>
            <a:r>
              <a:rPr lang="fr-FR" sz="1800" dirty="0" smtClean="0"/>
              <a:t>un </a:t>
            </a:r>
            <a:r>
              <a:rPr lang="fr-FR" sz="1800" dirty="0"/>
              <a:t>paysage naturel…). Nous allons donc apprendre à modifier ce </a:t>
            </a:r>
            <a:r>
              <a:rPr lang="fr-FR" sz="1800" dirty="0" smtClean="0"/>
              <a:t/>
            </a:r>
            <a:br>
              <a:rPr lang="fr-FR" sz="1800" dirty="0" smtClean="0"/>
            </a:br>
            <a:r>
              <a:rPr lang="fr-FR" sz="1800" dirty="0" smtClean="0"/>
              <a:t>fond </a:t>
            </a:r>
            <a:r>
              <a:rPr lang="fr-FR" sz="1800" dirty="0"/>
              <a:t>pour en mettre </a:t>
            </a:r>
            <a:r>
              <a:rPr lang="fr-FR" sz="1800" dirty="0" smtClean="0"/>
              <a:t>             </a:t>
            </a:r>
            <a:br>
              <a:rPr lang="fr-FR" sz="1800" dirty="0" smtClean="0"/>
            </a:br>
            <a:r>
              <a:rPr lang="fr-FR" sz="1800" dirty="0" smtClean="0"/>
              <a:t>   un </a:t>
            </a:r>
            <a:r>
              <a:rPr lang="fr-FR" sz="1800" dirty="0"/>
              <a:t>qui nous convienne !</a:t>
            </a:r>
          </a:p>
        </p:txBody>
      </p:sp>
      <p:sp>
        <p:nvSpPr>
          <p:cNvPr id="3" name="Text Placeholder 2"/>
          <p:cNvSpPr>
            <a:spLocks noGrp="1"/>
          </p:cNvSpPr>
          <p:nvPr>
            <p:ph type="body" idx="1"/>
          </p:nvPr>
        </p:nvSpPr>
        <p:spPr>
          <a:xfrm>
            <a:off x="1403648" y="6453336"/>
            <a:ext cx="6366512" cy="329184"/>
          </a:xfrm>
          <a:solidFill>
            <a:srgbClr val="FFFF00"/>
          </a:solidFill>
          <a:ln>
            <a:solidFill>
              <a:schemeClr val="bg1">
                <a:lumMod val="95000"/>
              </a:schemeClr>
            </a:solidFill>
          </a:ln>
        </p:spPr>
        <p:txBody>
          <a:bodyPr>
            <a:normAutofit/>
          </a:bodyPr>
          <a:lstStyle/>
          <a:p>
            <a:r>
              <a:rPr lang="fr-FR" sz="1100" i="1" u="sng" cap="none" dirty="0" smtClean="0">
                <a:solidFill>
                  <a:srgbClr val="FF0000"/>
                </a:solidFill>
                <a:latin typeface="Arial Black" pitchFamily="34" charset="0"/>
                <a:cs typeface="Rod" pitchFamily="49" charset="-79"/>
                <a:hlinkClick r:id="rId2"/>
              </a:rPr>
              <a:t>       http://cms.eclair7.webnode.fr/epe/</a:t>
            </a:r>
            <a:r>
              <a:rPr lang="fr-FR" sz="1100" i="1" u="sng" cap="none" dirty="0" smtClean="0">
                <a:solidFill>
                  <a:srgbClr val="FF0000"/>
                </a:solidFill>
                <a:latin typeface="Arial Black" pitchFamily="34" charset="0"/>
                <a:cs typeface="Rod" pitchFamily="49" charset="-79"/>
              </a:rPr>
              <a:t> </a:t>
            </a:r>
            <a:endParaRPr lang="fr-FR" sz="1100" i="1" u="sng" cap="none" dirty="0">
              <a:solidFill>
                <a:srgbClr val="FF0000"/>
              </a:solidFill>
              <a:latin typeface="Arial Black" pitchFamily="34" charset="0"/>
              <a:cs typeface="Rod" pitchFamily="49" charset="-79"/>
            </a:endParaRPr>
          </a:p>
        </p:txBody>
      </p:sp>
    </p:spTree>
    <p:extLst>
      <p:ext uri="{BB962C8B-B14F-4D97-AF65-F5344CB8AC3E}">
        <p14:creationId xmlns:p14="http://schemas.microsoft.com/office/powerpoint/2010/main" val="381892920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3" presetClass="exit" presetSubtype="32" fill="hold" grpId="1" nodeType="clickEffect">
                                  <p:stCondLst>
                                    <p:cond delay="0"/>
                                  </p:stCondLst>
                                  <p:childTnLst>
                                    <p:animEffect transition="out" filter="plus(out)">
                                      <p:cBhvr>
                                        <p:cTn id="13" dur="2000"/>
                                        <p:tgtEl>
                                          <p:spTgt spid="2"/>
                                        </p:tgtEl>
                                      </p:cBhvr>
                                    </p:animEffect>
                                    <p:set>
                                      <p:cBhvr>
                                        <p:cTn id="14"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548681"/>
            <a:ext cx="7920880" cy="3262432"/>
          </a:xfrm>
          <a:prstGeom prst="rect">
            <a:avLst/>
          </a:prstGeom>
        </p:spPr>
        <p:txBody>
          <a:bodyPr wrap="square">
            <a:spAutoFit/>
          </a:bodyPr>
          <a:lstStyle/>
          <a:p>
            <a:r>
              <a:rPr lang="fr-FR" sz="2400" b="1" dirty="0" smtClean="0"/>
              <a:t>2. Changer son fond d’écran</a:t>
            </a:r>
          </a:p>
          <a:p>
            <a:endParaRPr lang="fr-FR" dirty="0" smtClean="0"/>
          </a:p>
          <a:p>
            <a:r>
              <a:rPr lang="fr-FR" dirty="0" smtClean="0"/>
              <a:t>Il existe plusieurs méthodes pour changer son fond d’écran. Notez qu’il y aura souvent plusieurs méthodes sur Windows pour effectuer une même action. Nous allons voir pour l’instant la méthode la plus simple mais nous découvrirons d’autres techniques dans un prochain cours.</a:t>
            </a:r>
          </a:p>
          <a:p>
            <a:endParaRPr lang="fr-FR" dirty="0" smtClean="0"/>
          </a:p>
          <a:p>
            <a:r>
              <a:rPr lang="fr-FR" sz="2000" b="1" dirty="0" smtClean="0"/>
              <a:t>2.1 Changer son fond d’écran à partir d’une image</a:t>
            </a:r>
          </a:p>
          <a:p>
            <a:endParaRPr lang="fr-FR" dirty="0" smtClean="0"/>
          </a:p>
          <a:p>
            <a:r>
              <a:rPr lang="fr-FR" dirty="0" smtClean="0"/>
              <a:t>Si vous possédez des photographies sur votre ordinateur, vous aurez peut-être envie d’en mettre une en fond d’écran, sur le bureau.</a:t>
            </a:r>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580" y="3933056"/>
            <a:ext cx="5409723" cy="262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9845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09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style.rotation</p:attrName>
                                        </p:attrNameLst>
                                      </p:cBhvr>
                                      <p:tavLst>
                                        <p:tav tm="0">
                                          <p:val>
                                            <p:fltVal val="90"/>
                                          </p:val>
                                        </p:tav>
                                        <p:tav tm="100000">
                                          <p:val>
                                            <p:fltVal val="0"/>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xit" presetSubtype="12" fill="hold" grpId="1" nodeType="clickEffect">
                                  <p:stCondLst>
                                    <p:cond delay="0"/>
                                  </p:stCondLst>
                                  <p:childTnLst>
                                    <p:animEffect transition="out" filter="strips(downLeft)">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35" presetClass="emph" presetSubtype="0" fill="hold" nodeType="clickEffect">
                                  <p:stCondLst>
                                    <p:cond delay="0"/>
                                  </p:stCondLst>
                                  <p:childTnLst>
                                    <p:anim calcmode="discrete" valueType="str">
                                      <p:cBhvr>
                                        <p:cTn id="23" dur="1000" fill="hold"/>
                                        <p:tgtEl>
                                          <p:spTgt spid="409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9808" y="377443"/>
            <a:ext cx="8568952" cy="1200329"/>
          </a:xfrm>
          <a:prstGeom prst="rect">
            <a:avLst/>
          </a:prstGeom>
        </p:spPr>
        <p:txBody>
          <a:bodyPr wrap="square" anchor="ctr">
            <a:spAutoFit/>
          </a:bodyPr>
          <a:lstStyle/>
          <a:p>
            <a:r>
              <a:rPr lang="fr-FR" dirty="0" smtClean="0"/>
              <a:t>Faites un clic avec le bouton de droite de la souris sur cette image et sélectionnez Choisir comme arrière-plan du bureau (ou Définir en tant que papier peint du bureau selon votre version de Windows) en cliquant avec le bouton gauche de la souris cette fois-ci. De retour sur le bureau, votre nouveau fond d’écran est appliqué !</a:t>
            </a:r>
            <a:endParaRPr lang="fr-F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808" y="1740238"/>
            <a:ext cx="8388656" cy="4885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35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stCondLst>
                                    <p:cond delay="0"/>
                                  </p:stCondLst>
                                  <p:childTnLst>
                                    <p:animRot by="21600000">
                                      <p:cBhvr>
                                        <p:cTn id="14" dur="2000" fill="hold"/>
                                        <p:tgtEl>
                                          <p:spTgt spid="5122"/>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6" presetClass="exit" presetSubtype="21" fill="hold" nodeType="clickEffect">
                                  <p:stCondLst>
                                    <p:cond delay="0"/>
                                  </p:stCondLst>
                                  <p:childTnLst>
                                    <p:animEffect transition="out" filter="barn(inVertical)">
                                      <p:cBhvr>
                                        <p:cTn id="18" dur="500"/>
                                        <p:tgtEl>
                                          <p:spTgt spid="5122"/>
                                        </p:tgtEl>
                                      </p:cBhvr>
                                    </p:animEffect>
                                    <p:set>
                                      <p:cBhvr>
                                        <p:cTn id="19" dur="1" fill="hold">
                                          <p:stCondLst>
                                            <p:cond delay="499"/>
                                          </p:stCondLst>
                                        </p:cTn>
                                        <p:tgtEl>
                                          <p:spTgt spid="512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80">
                                          <p:stCondLst>
                                            <p:cond delay="0"/>
                                          </p:stCondLst>
                                        </p:cTn>
                                        <p:tgtEl>
                                          <p:spTgt spid="2"/>
                                        </p:tgtEl>
                                      </p:cBhvr>
                                    </p:animEffect>
                                    <p:anim calcmode="lin" valueType="num">
                                      <p:cBhvr>
                                        <p:cTn id="2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0" dur="26">
                                          <p:stCondLst>
                                            <p:cond delay="650"/>
                                          </p:stCondLst>
                                        </p:cTn>
                                        <p:tgtEl>
                                          <p:spTgt spid="2"/>
                                        </p:tgtEl>
                                      </p:cBhvr>
                                      <p:to x="100000" y="60000"/>
                                    </p:animScale>
                                    <p:animScale>
                                      <p:cBhvr>
                                        <p:cTn id="31" dur="166" decel="50000">
                                          <p:stCondLst>
                                            <p:cond delay="676"/>
                                          </p:stCondLst>
                                        </p:cTn>
                                        <p:tgtEl>
                                          <p:spTgt spid="2"/>
                                        </p:tgtEl>
                                      </p:cBhvr>
                                      <p:to x="100000" y="100000"/>
                                    </p:animScale>
                                    <p:animScale>
                                      <p:cBhvr>
                                        <p:cTn id="32" dur="26">
                                          <p:stCondLst>
                                            <p:cond delay="1312"/>
                                          </p:stCondLst>
                                        </p:cTn>
                                        <p:tgtEl>
                                          <p:spTgt spid="2"/>
                                        </p:tgtEl>
                                      </p:cBhvr>
                                      <p:to x="100000" y="80000"/>
                                    </p:animScale>
                                    <p:animScale>
                                      <p:cBhvr>
                                        <p:cTn id="33" dur="166" decel="50000">
                                          <p:stCondLst>
                                            <p:cond delay="1338"/>
                                          </p:stCondLst>
                                        </p:cTn>
                                        <p:tgtEl>
                                          <p:spTgt spid="2"/>
                                        </p:tgtEl>
                                      </p:cBhvr>
                                      <p:to x="100000" y="100000"/>
                                    </p:animScale>
                                    <p:animScale>
                                      <p:cBhvr>
                                        <p:cTn id="34" dur="26">
                                          <p:stCondLst>
                                            <p:cond delay="1642"/>
                                          </p:stCondLst>
                                        </p:cTn>
                                        <p:tgtEl>
                                          <p:spTgt spid="2"/>
                                        </p:tgtEl>
                                      </p:cBhvr>
                                      <p:to x="100000" y="90000"/>
                                    </p:animScale>
                                    <p:animScale>
                                      <p:cBhvr>
                                        <p:cTn id="35" dur="166" decel="50000">
                                          <p:stCondLst>
                                            <p:cond delay="1668"/>
                                          </p:stCondLst>
                                        </p:cTn>
                                        <p:tgtEl>
                                          <p:spTgt spid="2"/>
                                        </p:tgtEl>
                                      </p:cBhvr>
                                      <p:to x="100000" y="100000"/>
                                    </p:animScale>
                                    <p:animScale>
                                      <p:cBhvr>
                                        <p:cTn id="36" dur="26">
                                          <p:stCondLst>
                                            <p:cond delay="1808"/>
                                          </p:stCondLst>
                                        </p:cTn>
                                        <p:tgtEl>
                                          <p:spTgt spid="2"/>
                                        </p:tgtEl>
                                      </p:cBhvr>
                                      <p:to x="100000" y="95000"/>
                                    </p:animScale>
                                    <p:animScale>
                                      <p:cBhvr>
                                        <p:cTn id="37" dur="166" decel="50000">
                                          <p:stCondLst>
                                            <p:cond delay="1834"/>
                                          </p:stCondLst>
                                        </p:cTn>
                                        <p:tgtEl>
                                          <p:spTgt spid="2"/>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43" presetClass="exit" presetSubtype="0" fill="hold" grpId="1" nodeType="clickEffect">
                                  <p:stCondLst>
                                    <p:cond delay="0"/>
                                  </p:stCondLst>
                                  <p:childTnLst>
                                    <p:anim calcmode="lin" valueType="num">
                                      <p:cBhvr>
                                        <p:cTn id="41" dur="600" decel="50000">
                                          <p:stCondLst>
                                            <p:cond delay="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2" dur="400">
                                          <p:stCondLst>
                                            <p:cond delay="600"/>
                                          </p:stCondLst>
                                        </p:cTn>
                                        <p:tgtEl>
                                          <p:spTgt spid="2"/>
                                        </p:tgtEl>
                                        <p:attrNameLst>
                                          <p:attrName>ppt_x</p:attrName>
                                        </p:attrNameLst>
                                      </p:cBhvr>
                                      <p:tavLst>
                                        <p:tav tm="0">
                                          <p:val>
                                            <p:strVal val="ppt_x"/>
                                          </p:val>
                                        </p:tav>
                                        <p:tav tm="100000">
                                          <p:val>
                                            <p:strVal val="ppt_x"/>
                                          </p:val>
                                        </p:tav>
                                      </p:tavLst>
                                    </p:anim>
                                    <p:anim calcmode="lin" valueType="num">
                                      <p:cBhvr>
                                        <p:cTn id="43" dur="600" decel="50000">
                                          <p:stCondLst>
                                            <p:cond delay="0"/>
                                          </p:stCondLst>
                                        </p:cTn>
                                        <p:tgtEl>
                                          <p:spTgt spid="2"/>
                                        </p:tgtEl>
                                        <p:attrNameLst>
                                          <p:attrName>ppt_y</p:attrName>
                                        </p:attrNameLst>
                                      </p:cBhvr>
                                      <p:tavLst>
                                        <p:tav tm="0">
                                          <p:val>
                                            <p:strVal val="ppt_y"/>
                                          </p:val>
                                        </p:tav>
                                        <p:tav tm="5000">
                                          <p:val>
                                            <p:strVal val="ppt_y+0.0019"/>
                                          </p:val>
                                        </p:tav>
                                        <p:tav tm="10000">
                                          <p:val>
                                            <p:strVal val="ppt_y+0.0076"/>
                                          </p:val>
                                        </p:tav>
                                        <p:tav tm="15000">
                                          <p:val>
                                            <p:strVal val="ppt_y+0.0169"/>
                                          </p:val>
                                        </p:tav>
                                        <p:tav tm="20000">
                                          <p:val>
                                            <p:strVal val="ppt_y+0.0296"/>
                                          </p:val>
                                        </p:tav>
                                        <p:tav tm="25000">
                                          <p:val>
                                            <p:strVal val="ppt_y+0.0454"/>
                                          </p:val>
                                        </p:tav>
                                        <p:tav tm="30000">
                                          <p:val>
                                            <p:strVal val="ppt_y+0.0639"/>
                                          </p:val>
                                        </p:tav>
                                        <p:tav tm="35000">
                                          <p:val>
                                            <p:strVal val="ppt_y+0.0846"/>
                                          </p:val>
                                        </p:tav>
                                        <p:tav tm="40000">
                                          <p:val>
                                            <p:strVal val="ppt_y+0.1071"/>
                                          </p:val>
                                        </p:tav>
                                        <p:tav tm="45000">
                                          <p:val>
                                            <p:strVal val="ppt_y+0.1307"/>
                                          </p:val>
                                        </p:tav>
                                        <p:tav tm="50000">
                                          <p:val>
                                            <p:strVal val="ppt_y+0.155"/>
                                          </p:val>
                                        </p:tav>
                                        <p:tav tm="55000">
                                          <p:val>
                                            <p:strVal val="ppt_y+0.1792"/>
                                          </p:val>
                                        </p:tav>
                                        <p:tav tm="60000">
                                          <p:val>
                                            <p:strVal val="ppt_y+0.2029"/>
                                          </p:val>
                                        </p:tav>
                                        <p:tav tm="65000">
                                          <p:val>
                                            <p:strVal val="ppt_y+0.2253"/>
                                          </p:val>
                                        </p:tav>
                                        <p:tav tm="70000">
                                          <p:val>
                                            <p:strVal val="ppt_y+0.2461"/>
                                          </p:val>
                                        </p:tav>
                                        <p:tav tm="75000">
                                          <p:val>
                                            <p:strVal val="ppt_y+0.2646"/>
                                          </p:val>
                                        </p:tav>
                                        <p:tav tm="80000">
                                          <p:val>
                                            <p:strVal val="ppt_y+0.2804"/>
                                          </p:val>
                                        </p:tav>
                                        <p:tav tm="85000">
                                          <p:val>
                                            <p:strVal val="ppt_y+0.2931"/>
                                          </p:val>
                                        </p:tav>
                                        <p:tav tm="90000">
                                          <p:val>
                                            <p:strVal val="ppt_y+0.3024"/>
                                          </p:val>
                                        </p:tav>
                                        <p:tav tm="95000">
                                          <p:val>
                                            <p:strVal val="ppt_y+0.308"/>
                                          </p:val>
                                        </p:tav>
                                        <p:tav tm="100000">
                                          <p:val>
                                            <p:strVal val="ppt_y+0.31"/>
                                          </p:val>
                                        </p:tav>
                                      </p:tavLst>
                                    </p:anim>
                                    <p:anim calcmode="lin" valueType="num">
                                      <p:cBhvr>
                                        <p:cTn id="44" dur="400">
                                          <p:stCondLst>
                                            <p:cond delay="600"/>
                                          </p:stCondLst>
                                        </p:cTn>
                                        <p:tgtEl>
                                          <p:spTgt spid="2"/>
                                        </p:tgtEl>
                                        <p:attrNameLst>
                                          <p:attrName>ppt_y</p:attrName>
                                        </p:attrNameLst>
                                      </p:cBhvr>
                                      <p:tavLst>
                                        <p:tav tm="0">
                                          <p:val>
                                            <p:strVal val="ppt_y"/>
                                          </p:val>
                                        </p:tav>
                                        <p:tav tm="100000">
                                          <p:val>
                                            <p:strVal val="ppt_y"/>
                                          </p:val>
                                        </p:tav>
                                      </p:tavLst>
                                    </p:anim>
                                    <p:animEffect transition="out" filter="fade">
                                      <p:cBhvr>
                                        <p:cTn id="45" dur="100">
                                          <p:stCondLst>
                                            <p:cond delay="900"/>
                                          </p:stCondLst>
                                        </p:cTn>
                                        <p:tgtEl>
                                          <p:spTgt spid="2"/>
                                        </p:tgtEl>
                                      </p:cBhvr>
                                    </p:animEffect>
                                    <p:set>
                                      <p:cBhvr>
                                        <p:cTn id="46"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2.2 Changer de fond à partir du bureau</a:t>
            </a:r>
          </a:p>
        </p:txBody>
      </p:sp>
      <p:sp>
        <p:nvSpPr>
          <p:cNvPr id="3" name="Rectangle 2"/>
          <p:cNvSpPr/>
          <p:nvPr/>
        </p:nvSpPr>
        <p:spPr>
          <a:xfrm>
            <a:off x="179512" y="1052736"/>
            <a:ext cx="8640960" cy="646331"/>
          </a:xfrm>
          <a:prstGeom prst="rect">
            <a:avLst/>
          </a:prstGeom>
        </p:spPr>
        <p:txBody>
          <a:bodyPr wrap="square">
            <a:spAutoFit/>
          </a:bodyPr>
          <a:lstStyle/>
          <a:p>
            <a:r>
              <a:rPr lang="fr-FR" dirty="0" smtClean="0"/>
              <a:t>Vous pouvez également commencer par faire un clic droit sur le bureau, à un endroit ou il n’y a rien (pas de fichier ou dossier) puis choisissez Personnaliser.</a:t>
            </a:r>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21" y="1772816"/>
            <a:ext cx="8905875"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96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3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0"/>
                                        <p:tgtEl>
                                          <p:spTgt spid="2"/>
                                        </p:tgtEl>
                                      </p:cBhvr>
                                    </p:animEffect>
                                    <p:anim calcmode="lin" valueType="num">
                                      <p:cBhvr>
                                        <p:cTn id="8" dur="6000" fill="hold"/>
                                        <p:tgtEl>
                                          <p:spTgt spid="2"/>
                                        </p:tgtEl>
                                        <p:attrNameLst>
                                          <p:attrName>ppt_x</p:attrName>
                                        </p:attrNameLst>
                                      </p:cBhvr>
                                      <p:tavLst>
                                        <p:tav tm="0">
                                          <p:val>
                                            <p:strVal val="#ppt_x"/>
                                          </p:val>
                                        </p:tav>
                                        <p:tav tm="100000">
                                          <p:val>
                                            <p:strVal val="#ppt_x"/>
                                          </p:val>
                                        </p:tav>
                                      </p:tavLst>
                                    </p:anim>
                                    <p:anim calcmode="lin" valueType="num">
                                      <p:cBhvr>
                                        <p:cTn id="9" dur="6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mph" presetSubtype="0" grpId="0" nodeType="clickEffect">
                                  <p:stCondLst>
                                    <p:cond delay="1500"/>
                                  </p:stCondLst>
                                  <p:childTnLst>
                                    <p:set>
                                      <p:cBhvr rctx="PPT">
                                        <p:cTn id="13" dur="4000"/>
                                        <p:tgtEl>
                                          <p:spTgt spid="3"/>
                                        </p:tgtEl>
                                        <p:attrNameLst>
                                          <p:attrName>style.opacity</p:attrName>
                                        </p:attrNameLst>
                                      </p:cBhvr>
                                      <p:to>
                                        <p:strVal val="0.5"/>
                                      </p:to>
                                    </p:set>
                                    <p:animEffect filter="image" prLst="opacity: 0.5">
                                      <p:cBhvr rctx="IE">
                                        <p:cTn id="14" dur="4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xit" presetSubtype="21" fill="hold" grpId="1" nodeType="clickEffect">
                                  <p:stCondLst>
                                    <p:cond delay="3500"/>
                                  </p:stCondLst>
                                  <p:childTnLst>
                                    <p:animEffect transition="out" filter="barn(inVertical)">
                                      <p:cBhvr>
                                        <p:cTn id="18" dur="6000"/>
                                        <p:tgtEl>
                                          <p:spTgt spid="2"/>
                                        </p:tgtEl>
                                      </p:cBhvr>
                                    </p:animEffect>
                                    <p:set>
                                      <p:cBhvr>
                                        <p:cTn id="19" dur="1" fill="hold">
                                          <p:stCondLst>
                                            <p:cond delay="5999"/>
                                          </p:stCondLst>
                                        </p:cTn>
                                        <p:tgtEl>
                                          <p:spTgt spid="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6" presetClass="emph" presetSubtype="0" fill="hold" grpId="2" nodeType="clickEffect">
                                  <p:stCondLst>
                                    <p:cond delay="3500"/>
                                  </p:stCondLst>
                                  <p:childTnLst>
                                    <p:animEffect transition="out" filter="fade">
                                      <p:cBhvr>
                                        <p:cTn id="23" dur="6000" tmFilter="0, 0; .2, .5; .8, .5; 1, 0"/>
                                        <p:tgtEl>
                                          <p:spTgt spid="2"/>
                                        </p:tgtEl>
                                      </p:cBhvr>
                                    </p:animEffect>
                                    <p:animScale>
                                      <p:cBhvr>
                                        <p:cTn id="24" dur="3000" autoRev="1" fill="hold"/>
                                        <p:tgtEl>
                                          <p:spTgt spid="2"/>
                                        </p:tgtEl>
                                      </p:cBhvr>
                                      <p:by x="105000" y="105000"/>
                                    </p:animScale>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1" nodeType="clickEffect">
                                  <p:stCondLst>
                                    <p:cond delay="1500"/>
                                  </p:stCondLst>
                                  <p:childTnLst>
                                    <p:set>
                                      <p:cBhvr>
                                        <p:cTn id="28" dur="1" fill="hold">
                                          <p:stCondLst>
                                            <p:cond delay="0"/>
                                          </p:stCondLst>
                                        </p:cTn>
                                        <p:tgtEl>
                                          <p:spTgt spid="3"/>
                                        </p:tgtEl>
                                        <p:attrNameLst>
                                          <p:attrName>style.visibility</p:attrName>
                                        </p:attrNameLst>
                                      </p:cBhvr>
                                      <p:to>
                                        <p:strVal val="visible"/>
                                      </p:to>
                                    </p:set>
                                    <p:anim calcmode="lin" valueType="num">
                                      <p:cBhvr>
                                        <p:cTn id="29" dur="4000" fill="hold"/>
                                        <p:tgtEl>
                                          <p:spTgt spid="3"/>
                                        </p:tgtEl>
                                        <p:attrNameLst>
                                          <p:attrName>ppt_w</p:attrName>
                                        </p:attrNameLst>
                                      </p:cBhvr>
                                      <p:tavLst>
                                        <p:tav tm="0">
                                          <p:val>
                                            <p:fltVal val="0"/>
                                          </p:val>
                                        </p:tav>
                                        <p:tav tm="100000">
                                          <p:val>
                                            <p:strVal val="#ppt_w"/>
                                          </p:val>
                                        </p:tav>
                                      </p:tavLst>
                                    </p:anim>
                                    <p:anim calcmode="lin" valueType="num">
                                      <p:cBhvr>
                                        <p:cTn id="30" dur="4000" fill="hold"/>
                                        <p:tgtEl>
                                          <p:spTgt spid="3"/>
                                        </p:tgtEl>
                                        <p:attrNameLst>
                                          <p:attrName>ppt_h</p:attrName>
                                        </p:attrNameLst>
                                      </p:cBhvr>
                                      <p:tavLst>
                                        <p:tav tm="0">
                                          <p:val>
                                            <p:fltVal val="0"/>
                                          </p:val>
                                        </p:tav>
                                        <p:tav tm="100000">
                                          <p:val>
                                            <p:strVal val="#ppt_h"/>
                                          </p:val>
                                        </p:tav>
                                      </p:tavLst>
                                    </p:anim>
                                    <p:anim calcmode="lin" valueType="num">
                                      <p:cBhvr>
                                        <p:cTn id="31" dur="4000" fill="hold"/>
                                        <p:tgtEl>
                                          <p:spTgt spid="3"/>
                                        </p:tgtEl>
                                        <p:attrNameLst>
                                          <p:attrName>style.rotation</p:attrName>
                                        </p:attrNameLst>
                                      </p:cBhvr>
                                      <p:tavLst>
                                        <p:tav tm="0">
                                          <p:val>
                                            <p:fltVal val="90"/>
                                          </p:val>
                                        </p:tav>
                                        <p:tav tm="100000">
                                          <p:val>
                                            <p:fltVal val="0"/>
                                          </p:val>
                                        </p:tav>
                                      </p:tavLst>
                                    </p:anim>
                                    <p:animEffect transition="in" filter="fade">
                                      <p:cBhvr>
                                        <p:cTn id="32" dur="40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nodeType="clickEffect">
                                  <p:stCondLst>
                                    <p:cond delay="3000"/>
                                  </p:stCondLst>
                                  <p:childTnLst>
                                    <p:set>
                                      <p:cBhvr>
                                        <p:cTn id="36" dur="1" fill="hold">
                                          <p:stCondLst>
                                            <p:cond delay="0"/>
                                          </p:stCondLst>
                                        </p:cTn>
                                        <p:tgtEl>
                                          <p:spTgt spid="6146"/>
                                        </p:tgtEl>
                                        <p:attrNameLst>
                                          <p:attrName>style.visibility</p:attrName>
                                        </p:attrNameLst>
                                      </p:cBhvr>
                                      <p:to>
                                        <p:strVal val="visible"/>
                                      </p:to>
                                    </p:set>
                                    <p:animEffect transition="in" filter="fade">
                                      <p:cBhvr>
                                        <p:cTn id="37" dur="4250"/>
                                        <p:tgtEl>
                                          <p:spTgt spid="6146"/>
                                        </p:tgtEl>
                                      </p:cBhvr>
                                    </p:animEffect>
                                    <p:anim calcmode="lin" valueType="num">
                                      <p:cBhvr>
                                        <p:cTn id="38" dur="4250" fill="hold"/>
                                        <p:tgtEl>
                                          <p:spTgt spid="6146"/>
                                        </p:tgtEl>
                                        <p:attrNameLst>
                                          <p:attrName>ppt_w</p:attrName>
                                        </p:attrNameLst>
                                      </p:cBhvr>
                                      <p:tavLst>
                                        <p:tav tm="0" fmla="#ppt_w*sin(2.5*pi*$)">
                                          <p:val>
                                            <p:fltVal val="0"/>
                                          </p:val>
                                        </p:tav>
                                        <p:tav tm="100000">
                                          <p:val>
                                            <p:fltVal val="1"/>
                                          </p:val>
                                        </p:tav>
                                      </p:tavLst>
                                    </p:anim>
                                    <p:anim calcmode="lin" valueType="num">
                                      <p:cBhvr>
                                        <p:cTn id="39" dur="4250" fill="hold"/>
                                        <p:tgtEl>
                                          <p:spTgt spid="6146"/>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 presetClass="exit" presetSubtype="4" fill="hold" nodeType="clickEffect">
                                  <p:stCondLst>
                                    <p:cond delay="3000"/>
                                  </p:stCondLst>
                                  <p:childTnLst>
                                    <p:anim calcmode="lin" valueType="num">
                                      <p:cBhvr additive="base">
                                        <p:cTn id="43" dur="4250"/>
                                        <p:tgtEl>
                                          <p:spTgt spid="6146"/>
                                        </p:tgtEl>
                                        <p:attrNameLst>
                                          <p:attrName>ppt_x</p:attrName>
                                        </p:attrNameLst>
                                      </p:cBhvr>
                                      <p:tavLst>
                                        <p:tav tm="0">
                                          <p:val>
                                            <p:strVal val="ppt_x"/>
                                          </p:val>
                                        </p:tav>
                                        <p:tav tm="100000">
                                          <p:val>
                                            <p:strVal val="ppt_x"/>
                                          </p:val>
                                        </p:tav>
                                      </p:tavLst>
                                    </p:anim>
                                    <p:anim calcmode="lin" valueType="num">
                                      <p:cBhvr additive="base">
                                        <p:cTn id="44" dur="4250"/>
                                        <p:tgtEl>
                                          <p:spTgt spid="6146"/>
                                        </p:tgtEl>
                                        <p:attrNameLst>
                                          <p:attrName>ppt_y</p:attrName>
                                        </p:attrNameLst>
                                      </p:cBhvr>
                                      <p:tavLst>
                                        <p:tav tm="0">
                                          <p:val>
                                            <p:strVal val="ppt_y"/>
                                          </p:val>
                                        </p:tav>
                                        <p:tav tm="100000">
                                          <p:val>
                                            <p:strVal val="1+ppt_h/2"/>
                                          </p:val>
                                        </p:tav>
                                      </p:tavLst>
                                    </p:anim>
                                    <p:set>
                                      <p:cBhvr>
                                        <p:cTn id="45" dur="1" fill="hold">
                                          <p:stCondLst>
                                            <p:cond delay="4249"/>
                                          </p:stCondLst>
                                        </p:cTn>
                                        <p:tgtEl>
                                          <p:spTgt spid="61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p:bldP spid="3"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60648"/>
            <a:ext cx="8928992" cy="923330"/>
          </a:xfrm>
          <a:prstGeom prst="rect">
            <a:avLst/>
          </a:prstGeom>
        </p:spPr>
        <p:txBody>
          <a:bodyPr wrap="square">
            <a:spAutoFit/>
          </a:bodyPr>
          <a:lstStyle/>
          <a:p>
            <a:r>
              <a:rPr lang="fr-FR" dirty="0" smtClean="0"/>
              <a:t>Vous allez pouvoir choisir un fond parmi ceux proposés, ou choisir une image de votre ordinateur en cliquant sur Parcourir.  On apprendra bientôt comment naviguer dans votre ordinateur et retrouver vos images facilement.</a:t>
            </a:r>
            <a:endParaRPr lang="fr-FR"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921" y="1340768"/>
            <a:ext cx="8791575" cy="490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724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275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p:cTn id="7" dur="2750" fill="hold"/>
                                        <p:tgtEl>
                                          <p:spTgt spid="2"/>
                                        </p:tgtEl>
                                        <p:attrNameLst>
                                          <p:attrName>ppt_w</p:attrName>
                                        </p:attrNameLst>
                                      </p:cBhvr>
                                      <p:tavLst>
                                        <p:tav tm="0">
                                          <p:val>
                                            <p:fltVal val="0"/>
                                          </p:val>
                                        </p:tav>
                                        <p:tav tm="100000">
                                          <p:val>
                                            <p:strVal val="#ppt_w"/>
                                          </p:val>
                                        </p:tav>
                                      </p:tavLst>
                                    </p:anim>
                                    <p:anim calcmode="lin" valueType="num">
                                      <p:cBhvr>
                                        <p:cTn id="8" dur="2750" fill="hold"/>
                                        <p:tgtEl>
                                          <p:spTgt spid="2"/>
                                        </p:tgtEl>
                                        <p:attrNameLst>
                                          <p:attrName>ppt_h</p:attrName>
                                        </p:attrNameLst>
                                      </p:cBhvr>
                                      <p:tavLst>
                                        <p:tav tm="0">
                                          <p:val>
                                            <p:fltVal val="0"/>
                                          </p:val>
                                        </p:tav>
                                        <p:tav tm="100000">
                                          <p:val>
                                            <p:strVal val="#ppt_h"/>
                                          </p:val>
                                        </p:tav>
                                      </p:tavLst>
                                    </p:anim>
                                    <p:animEffect transition="in" filter="fade">
                                      <p:cBhvr>
                                        <p:cTn id="9" dur="275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grpId="2" nodeType="clickEffect">
                                  <p:stCondLst>
                                    <p:cond delay="2750"/>
                                  </p:stCondLst>
                                  <p:iterate type="lt">
                                    <p:tmPct val="0"/>
                                  </p:iterate>
                                  <p:childTnLst>
                                    <p:anim calcmode="lin" valueType="num">
                                      <p:cBhvr>
                                        <p:cTn id="13" dur="2750"/>
                                        <p:tgtEl>
                                          <p:spTgt spid="2"/>
                                        </p:tgtEl>
                                        <p:attrNameLst>
                                          <p:attrName>ppt_w</p:attrName>
                                        </p:attrNameLst>
                                      </p:cBhvr>
                                      <p:tavLst>
                                        <p:tav tm="0">
                                          <p:val>
                                            <p:strVal val="ppt_w"/>
                                          </p:val>
                                        </p:tav>
                                        <p:tav tm="100000">
                                          <p:val>
                                            <p:fltVal val="0"/>
                                          </p:val>
                                        </p:tav>
                                      </p:tavLst>
                                    </p:anim>
                                    <p:anim calcmode="lin" valueType="num">
                                      <p:cBhvr>
                                        <p:cTn id="14" dur="2750"/>
                                        <p:tgtEl>
                                          <p:spTgt spid="2"/>
                                        </p:tgtEl>
                                        <p:attrNameLst>
                                          <p:attrName>ppt_h</p:attrName>
                                        </p:attrNameLst>
                                      </p:cBhvr>
                                      <p:tavLst>
                                        <p:tav tm="0">
                                          <p:val>
                                            <p:strVal val="ppt_h"/>
                                          </p:val>
                                        </p:tav>
                                        <p:tav tm="100000">
                                          <p:val>
                                            <p:fltVal val="0"/>
                                          </p:val>
                                        </p:tav>
                                      </p:tavLst>
                                    </p:anim>
                                    <p:animEffect transition="out" filter="fade">
                                      <p:cBhvr>
                                        <p:cTn id="15" dur="2750"/>
                                        <p:tgtEl>
                                          <p:spTgt spid="2"/>
                                        </p:tgtEl>
                                      </p:cBhvr>
                                    </p:animEffect>
                                    <p:set>
                                      <p:cBhvr>
                                        <p:cTn id="16" dur="1" fill="hold">
                                          <p:stCondLst>
                                            <p:cond delay="2749"/>
                                          </p:stCondLst>
                                        </p:cTn>
                                        <p:tgtEl>
                                          <p:spTgt spid="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nodeType="clickEffect">
                                  <p:stCondLst>
                                    <p:cond delay="0"/>
                                  </p:stCondLst>
                                  <p:childTnLst>
                                    <p:set>
                                      <p:cBhvr>
                                        <p:cTn id="20" dur="1" fill="hold">
                                          <p:stCondLst>
                                            <p:cond delay="0"/>
                                          </p:stCondLst>
                                        </p:cTn>
                                        <p:tgtEl>
                                          <p:spTgt spid="7171"/>
                                        </p:tgtEl>
                                        <p:attrNameLst>
                                          <p:attrName>style.visibility</p:attrName>
                                        </p:attrNameLst>
                                      </p:cBhvr>
                                      <p:to>
                                        <p:strVal val="visible"/>
                                      </p:to>
                                    </p:set>
                                    <p:animEffect transition="in" filter="wedge">
                                      <p:cBhvr>
                                        <p:cTn id="21" dur="2000"/>
                                        <p:tgtEl>
                                          <p:spTgt spid="7171"/>
                                        </p:tgtEl>
                                      </p:cBhvr>
                                    </p:animEffect>
                                  </p:childTnLst>
                                </p:cTn>
                              </p:par>
                            </p:childTnLst>
                          </p:cTn>
                        </p:par>
                      </p:childTnLst>
                    </p:cTn>
                  </p:par>
                  <p:par>
                    <p:cTn id="22" fill="hold">
                      <p:stCondLst>
                        <p:cond delay="indefinite"/>
                      </p:stCondLst>
                      <p:childTnLst>
                        <p:par>
                          <p:cTn id="23" fill="hold">
                            <p:stCondLst>
                              <p:cond delay="0"/>
                            </p:stCondLst>
                            <p:childTnLst>
                              <p:par>
                                <p:cTn id="24" presetID="15" presetClass="exit" presetSubtype="0" fill="hold" nodeType="clickEffect">
                                  <p:stCondLst>
                                    <p:cond delay="0"/>
                                  </p:stCondLst>
                                  <p:childTnLst>
                                    <p:anim calcmode="lin" valueType="num">
                                      <p:cBhvr>
                                        <p:cTn id="25" dur="1000"/>
                                        <p:tgtEl>
                                          <p:spTgt spid="7171"/>
                                        </p:tgtEl>
                                        <p:attrNameLst>
                                          <p:attrName>ppt_w</p:attrName>
                                        </p:attrNameLst>
                                      </p:cBhvr>
                                      <p:tavLst>
                                        <p:tav tm="0">
                                          <p:val>
                                            <p:strVal val="ppt_w"/>
                                          </p:val>
                                        </p:tav>
                                        <p:tav tm="100000">
                                          <p:val>
                                            <p:fltVal val="0"/>
                                          </p:val>
                                        </p:tav>
                                      </p:tavLst>
                                    </p:anim>
                                    <p:anim calcmode="lin" valueType="num">
                                      <p:cBhvr>
                                        <p:cTn id="26" dur="1000"/>
                                        <p:tgtEl>
                                          <p:spTgt spid="7171"/>
                                        </p:tgtEl>
                                        <p:attrNameLst>
                                          <p:attrName>ppt_h</p:attrName>
                                        </p:attrNameLst>
                                      </p:cBhvr>
                                      <p:tavLst>
                                        <p:tav tm="0">
                                          <p:val>
                                            <p:strVal val="ppt_h"/>
                                          </p:val>
                                        </p:tav>
                                        <p:tav tm="100000">
                                          <p:val>
                                            <p:fltVal val="0"/>
                                          </p:val>
                                        </p:tav>
                                      </p:tavLst>
                                    </p:anim>
                                    <p:anim calcmode="lin" valueType="num">
                                      <p:cBhvr>
                                        <p:cTn id="27" dur="1000"/>
                                        <p:tgtEl>
                                          <p:spTgt spid="717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28" dur="1000"/>
                                        <p:tgtEl>
                                          <p:spTgt spid="717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29" dur="1" fill="hold">
                                          <p:stCondLst>
                                            <p:cond delay="999"/>
                                          </p:stCondLst>
                                        </p:cTn>
                                        <p:tgtEl>
                                          <p:spTgt spid="7171"/>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36" presetClass="emph" presetSubtype="0" fill="hold" grpId="3" nodeType="clickEffect">
                                  <p:stCondLst>
                                    <p:cond delay="0"/>
                                  </p:stCondLst>
                                  <p:iterate type="lt">
                                    <p:tmPct val="10000"/>
                                  </p:iterate>
                                  <p:childTnLst>
                                    <p:animScale>
                                      <p:cBhvr>
                                        <p:cTn id="33" dur="250" autoRev="1" fill="hold">
                                          <p:stCondLst>
                                            <p:cond delay="0"/>
                                          </p:stCondLst>
                                        </p:cTn>
                                        <p:tgtEl>
                                          <p:spTgt spid="2"/>
                                        </p:tgtEl>
                                      </p:cBhvr>
                                      <p:to x="80000" y="100000"/>
                                    </p:animScale>
                                    <p:anim by="(#ppt_w*0.10)" calcmode="lin" valueType="num">
                                      <p:cBhvr>
                                        <p:cTn id="34" dur="250" autoRev="1" fill="hold">
                                          <p:stCondLst>
                                            <p:cond delay="0"/>
                                          </p:stCondLst>
                                        </p:cTn>
                                        <p:tgtEl>
                                          <p:spTgt spid="2"/>
                                        </p:tgtEl>
                                        <p:attrNameLst>
                                          <p:attrName>ppt_x</p:attrName>
                                        </p:attrNameLst>
                                      </p:cBhvr>
                                    </p:anim>
                                    <p:anim by="(-#ppt_w*0.10)" calcmode="lin" valueType="num">
                                      <p:cBhvr>
                                        <p:cTn id="35" dur="250" autoRev="1" fill="hold">
                                          <p:stCondLst>
                                            <p:cond delay="0"/>
                                          </p:stCondLst>
                                        </p:cTn>
                                        <p:tgtEl>
                                          <p:spTgt spid="2"/>
                                        </p:tgtEl>
                                        <p:attrNameLst>
                                          <p:attrName>ppt_y</p:attrName>
                                        </p:attrNameLst>
                                      </p:cBhvr>
                                    </p:anim>
                                    <p:animRot by="-480000">
                                      <p:cBhvr>
                                        <p:cTn id="36" dur="250" autoRev="1"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2" grpId="2"/>
      <p:bldP spid="2" grpId="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Menu démarrer</a:t>
            </a:r>
          </a:p>
        </p:txBody>
      </p:sp>
      <p:sp>
        <p:nvSpPr>
          <p:cNvPr id="3" name="Text Placeholder 2"/>
          <p:cNvSpPr>
            <a:spLocks noGrp="1"/>
          </p:cNvSpPr>
          <p:nvPr>
            <p:ph type="body" idx="1"/>
          </p:nvPr>
        </p:nvSpPr>
        <p:spPr>
          <a:xfrm>
            <a:off x="827584" y="980728"/>
            <a:ext cx="3200400" cy="548640"/>
          </a:xfrm>
        </p:spPr>
        <p:txBody>
          <a:bodyPr>
            <a:normAutofit/>
          </a:bodyPr>
          <a:lstStyle/>
          <a:p>
            <a:r>
              <a:rPr lang="fr-FR" sz="2400" dirty="0" smtClean="0">
                <a:latin typeface="Adobe Pi Std" pitchFamily="82" charset="0"/>
              </a:rPr>
              <a:t>Définition</a:t>
            </a:r>
            <a:endParaRPr lang="fr-FR" sz="1800" dirty="0">
              <a:latin typeface="Adobe Pi Std" pitchFamily="82" charset="0"/>
            </a:endParaRPr>
          </a:p>
        </p:txBody>
      </p:sp>
      <p:sp>
        <p:nvSpPr>
          <p:cNvPr id="4" name="Content Placeholder 3"/>
          <p:cNvSpPr>
            <a:spLocks noGrp="1"/>
          </p:cNvSpPr>
          <p:nvPr>
            <p:ph sz="half" idx="2"/>
          </p:nvPr>
        </p:nvSpPr>
        <p:spPr>
          <a:xfrm>
            <a:off x="323528" y="1701848"/>
            <a:ext cx="4248472" cy="4535464"/>
          </a:xfrm>
        </p:spPr>
        <p:txBody>
          <a:bodyPr>
            <a:normAutofit lnSpcReduction="10000"/>
          </a:bodyPr>
          <a:lstStyle/>
          <a:p>
            <a:r>
              <a:rPr lang="fr-FR" dirty="0"/>
              <a:t>Le menu démarrer est accessible en cliquant sur le bouton situé en bas à gauche de l'écran. Il permet de lancer des logiciels, d'accéder à ses données personnelles, de configurer l'ordinateur, de faire une recherche pour retrouver ses documents et permet également de mettre en veille, redémarrer ou éteindre l'ordinateur.</a:t>
            </a:r>
          </a:p>
        </p:txBody>
      </p:sp>
      <p:sp>
        <p:nvSpPr>
          <p:cNvPr id="5" name="Text Placeholder 4"/>
          <p:cNvSpPr>
            <a:spLocks noGrp="1"/>
          </p:cNvSpPr>
          <p:nvPr>
            <p:ph type="body" sz="quarter" idx="3"/>
          </p:nvPr>
        </p:nvSpPr>
        <p:spPr/>
        <p:txBody>
          <a:bodyPr>
            <a:normAutofit/>
          </a:bodyPr>
          <a:lstStyle/>
          <a:p>
            <a:r>
              <a:rPr lang="fr-FR" sz="2800" b="1" dirty="0" smtClean="0">
                <a:latin typeface="Adobe Pi Std" pitchFamily="82" charset="0"/>
              </a:rPr>
              <a:t>Précision</a:t>
            </a:r>
            <a:endParaRPr lang="fr-FR" sz="2800" b="1" dirty="0">
              <a:latin typeface="Adobe Pi Std" pitchFamily="82" charset="0"/>
            </a:endParaRPr>
          </a:p>
        </p:txBody>
      </p:sp>
      <p:sp>
        <p:nvSpPr>
          <p:cNvPr id="6" name="Content Placeholder 5"/>
          <p:cNvSpPr>
            <a:spLocks noGrp="1"/>
          </p:cNvSpPr>
          <p:nvPr>
            <p:ph sz="quarter" idx="4"/>
          </p:nvPr>
        </p:nvSpPr>
        <p:spPr>
          <a:xfrm>
            <a:off x="4700016" y="1701848"/>
            <a:ext cx="4048448" cy="4895504"/>
          </a:xfrm>
        </p:spPr>
        <p:txBody>
          <a:bodyPr>
            <a:normAutofit/>
          </a:bodyPr>
          <a:lstStyle/>
          <a:p>
            <a:r>
              <a:rPr lang="fr-FR" dirty="0"/>
              <a:t>En clair, le menu démarrer est un menu de base qui permet de vous mettre au travail en lançant des logiciels : par exemple un logiciel de bureautique pour écrire une lettre, le navigateur Internet, ou encore d’éteindre ou mettre en veille votre ordinateur une fois le travail terminé !</a:t>
            </a:r>
          </a:p>
        </p:txBody>
      </p:sp>
    </p:spTree>
    <p:extLst>
      <p:ext uri="{BB962C8B-B14F-4D97-AF65-F5344CB8AC3E}">
        <p14:creationId xmlns:p14="http://schemas.microsoft.com/office/powerpoint/2010/main" val="27606117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547</TotalTime>
  <Words>450</Words>
  <Application>Microsoft Office PowerPoint</Application>
  <PresentationFormat>On-screen Show (4:3)</PresentationFormat>
  <Paragraphs>30</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Angles</vt:lpstr>
      <vt:lpstr> 1. Poster : Clavier</vt:lpstr>
      <vt:lpstr>2. Poster : Souris</vt:lpstr>
      <vt:lpstr>1. Le bureau : la base de votre système</vt:lpstr>
      <vt:lpstr>PowerPoint Presentation</vt:lpstr>
      <vt:lpstr>                Le bureau         est matérialisé par            un fond d’écran.       C’est plus agréable de     travailler avec un fond  d’écran qui vous plait (vos enfants,  un paysage naturel…). Nous allons donc apprendre à modifier ce  fond pour en mettre                  un qui nous convienne !</vt:lpstr>
      <vt:lpstr>PowerPoint Presentation</vt:lpstr>
      <vt:lpstr>PowerPoint Presentation</vt:lpstr>
      <vt:lpstr>2.2 Changer de fond à partir du bureau</vt:lpstr>
      <vt:lpstr>PowerPoint Presentation</vt:lpstr>
      <vt:lpstr>Menu démarrer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ECLAIR</dc:creator>
  <cp:lastModifiedBy>ECLAIR</cp:lastModifiedBy>
  <cp:revision>18</cp:revision>
  <dcterms:created xsi:type="dcterms:W3CDTF">2018-10-23T13:10:46Z</dcterms:created>
  <dcterms:modified xsi:type="dcterms:W3CDTF">2018-10-23T22:17:46Z</dcterms:modified>
</cp:coreProperties>
</file>